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57" r:id="rId4"/>
    <p:sldId id="265" r:id="rId5"/>
    <p:sldId id="260" r:id="rId6"/>
    <p:sldId id="262" r:id="rId7"/>
    <p:sldId id="266" r:id="rId8"/>
    <p:sldId id="261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2070-FC72-4CC2-850B-8632827A3D3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B896-5359-47DF-93D6-0E667992E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65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9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9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7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8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4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37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37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90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1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85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23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8723-82E9-4677-81A5-04F63F40842A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D3E0-6C4F-4964-B6B2-D1543E93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04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5569" y="1479830"/>
          <a:ext cx="11265360" cy="4645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2680"/>
                <a:gridCol w="5632680"/>
              </a:tblGrid>
              <a:tr h="372696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Общая информация</a:t>
                      </a:r>
                      <a:endParaRPr lang="ru-RU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Механизмы формирования естественнонаучной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грамотности обучающихся на уровне </a:t>
                      </a:r>
                      <a:b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основного общего образования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Период реализации проекта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2022-2023 годы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Новизна идеи проекта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Обобщение и систематизация имеющегося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данной проблеме опыта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931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Результаты проекта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УМК готовый к использованию.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Ожидаемое повышение уровня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естественнонаучной функциональной грамотности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853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2. Продукт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Пользователь продукта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ОУ Хабаровского края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effectLst/>
                        </a:rPr>
                        <a:t>Благополучатель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от использования продукта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учащиеся ОУ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2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effectLst/>
                        </a:rPr>
                        <a:t>Ценность продукта для целевого пользователя</a:t>
                      </a:r>
                      <a:endParaRPr lang="ru-RU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УМК готовый к использованию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1551" y="501134"/>
            <a:ext cx="9259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Описание инновационного продукта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40" y="411423"/>
            <a:ext cx="38908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Методические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рекомендации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466" t="22787" r="25992" b="7401"/>
          <a:stretch>
            <a:fillRect/>
          </a:stretch>
        </p:blipFill>
        <p:spPr bwMode="auto">
          <a:xfrm>
            <a:off x="4307596" y="275421"/>
            <a:ext cx="7349148" cy="60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434" t="27297" r="25811" b="15653"/>
          <a:stretch>
            <a:fillRect/>
          </a:stretch>
        </p:blipFill>
        <p:spPr bwMode="auto">
          <a:xfrm>
            <a:off x="947451" y="0"/>
            <a:ext cx="9915181" cy="666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6437" y="1017699"/>
          <a:ext cx="11204156" cy="3269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078"/>
                <a:gridCol w="5602078"/>
              </a:tblGrid>
              <a:tr h="223803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3. Описание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продукта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</a:rPr>
                        <a:t>Краткое описание и характеристика продукта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УМК: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рабочая программа курса, пособие для учащихся, поурочные разработки, рабочая тетрадь учащегося, методические рекомендации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effectLst/>
                        </a:rPr>
                        <a:t>Основные функции продукта </a:t>
                      </a:r>
                      <a:endParaRPr lang="ru-RU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Практическая реализация механизма формирования и развития естественнонаучной грамотности школьников на уровне основного общего образования </a:t>
                      </a:r>
                    </a:p>
                  </a:txBody>
                  <a:tcPr marL="68580" marR="68580" marT="0" marB="0"/>
                </a:tc>
              </a:tr>
              <a:tr h="617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effectLst/>
                        </a:rPr>
                        <a:t>Уникальность и конкурентные преимущества продукта</a:t>
                      </a:r>
                      <a:endParaRPr lang="ru-RU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Большое количество дополнительного теоретического материала, разработанные и апробированные методики ученического эксперимента, исследований.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3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effectLst/>
                        </a:rPr>
                        <a:t>Слабые стороны продукта (риски при использовании)</a:t>
                      </a:r>
                      <a:endParaRPr lang="ru-RU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Возможные риски: недостаточная материально-техническая база учреждения, слабая оснащенность специальным оборудованием и реактивами,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недостаточный уровень квалификации педагога.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190459" y="142852"/>
            <a:ext cx="2667019" cy="1643074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Продукт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УМК (для использования в урочной и внеурочной деятельности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6976" y="0"/>
            <a:ext cx="5524539" cy="1000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Обобщает имеющийся теоретический и практический материала в единый комплекс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66976" y="1000108"/>
            <a:ext cx="5524539" cy="1000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Является для потребителей: учебным пособием; методическим руководством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77531" y="0"/>
            <a:ext cx="1238259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Пользователь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7239008" y="428604"/>
            <a:ext cx="3429024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381752" y="1714488"/>
            <a:ext cx="5048285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43758" y="1428736"/>
            <a:ext cx="2476517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14469" y="2786058"/>
            <a:ext cx="457203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Планирует работу по освоению курса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905235" y="1643050"/>
            <a:ext cx="2381267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477003" y="2786058"/>
            <a:ext cx="457203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Теоретически и экспериментально изучает материал курса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800000" flipH="1">
            <a:off x="476211" y="1785926"/>
            <a:ext cx="1965972" cy="2857520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76475" y="3857628"/>
            <a:ext cx="6667547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Практическая реализация механизма формирования и развития естественнонаучной грамотности школьников на уровне основного общего образования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810512" y="4786322"/>
            <a:ext cx="1524011" cy="7143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66976" y="5500702"/>
            <a:ext cx="742955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Продукт – готовый инструмент. Его использование ожидаемо повысит уровень </a:t>
            </a:r>
            <a:r>
              <a:rPr lang="ru-RU" b="1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b="1" dirty="0" smtClean="0">
                <a:solidFill>
                  <a:schemeClr val="tx1"/>
                </a:solidFill>
              </a:rPr>
              <a:t> естественнонаучной функциональной грамотности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399" y="543623"/>
            <a:ext cx="9082871" cy="56630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Титульный лист</a:t>
            </a:r>
            <a:endParaRPr lang="en-US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Аннотация</a:t>
            </a:r>
            <a:endParaRPr lang="en-US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I.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Пояснительная записка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II.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 курса</a:t>
            </a:r>
          </a:p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III.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Дидактический материал</a:t>
            </a:r>
          </a:p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IV.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Рабочая тетрадь </a:t>
            </a:r>
          </a:p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V.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Методические рекомендации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89" y="433456"/>
            <a:ext cx="549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Аннотация к УМК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612" y="1762700"/>
            <a:ext cx="64999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методический комплекс «ЭКОЛОГИЧЕСКИЕ АСПЕКТЫ КУРСА ХИМИИ» с лабораторным практикумом и заданиями по формированию естественнонаучной функциональной грамотности предназначен для педагогов – учителей биологии и химии и  учащихся 8-9 классов, интересующихся химией и биологией. Учебное пособие комплекса содержит материал о биологической роли и применении  химических элементов и их соединений, комплект заданий и расчетных задач и задания для лабораторного практикума. Материал расширяет и углубляет предметное содержание систематических курсов химии и биологии. УМК может использоваться в качестве дополнения к основным предметным курсам или самостоятельно при организации внеурочных занятий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107" y="367354"/>
            <a:ext cx="9717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Инновационный продукт - УМК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71" y="1347856"/>
            <a:ext cx="39038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Программа курса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(пояснительная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записка,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содержание, УТП)</a:t>
            </a: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47" t="22155" r="25680" b="25624"/>
          <a:stretch>
            <a:fillRect/>
          </a:stretch>
        </p:blipFill>
        <p:spPr bwMode="auto">
          <a:xfrm>
            <a:off x="3842785" y="1608463"/>
            <a:ext cx="8022381" cy="49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75" t="21589" r="23797" b="11927"/>
          <a:stretch>
            <a:fillRect/>
          </a:stretch>
        </p:blipFill>
        <p:spPr bwMode="auto">
          <a:xfrm>
            <a:off x="0" y="0"/>
            <a:ext cx="5389985" cy="38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3485" t="31236" r="22835" b="17300"/>
          <a:stretch>
            <a:fillRect/>
          </a:stretch>
        </p:blipFill>
        <p:spPr bwMode="auto">
          <a:xfrm>
            <a:off x="4947138" y="2456762"/>
            <a:ext cx="7047976" cy="38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07579" y="686843"/>
            <a:ext cx="580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Содержание курса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89" y="433456"/>
            <a:ext cx="76635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Дидактический материал для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учащихся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951" t="18440" r="25444" b="7331"/>
          <a:stretch>
            <a:fillRect/>
          </a:stretch>
        </p:blipFill>
        <p:spPr bwMode="auto">
          <a:xfrm>
            <a:off x="176270" y="1817783"/>
            <a:ext cx="5347855" cy="45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882" t="17826" r="17637" b="13772"/>
          <a:stretch>
            <a:fillRect/>
          </a:stretch>
        </p:blipFill>
        <p:spPr bwMode="auto">
          <a:xfrm>
            <a:off x="7758871" y="275421"/>
            <a:ext cx="4249515" cy="32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1466" t="17357" r="16709" b="13542"/>
          <a:stretch>
            <a:fillRect/>
          </a:stretch>
        </p:blipFill>
        <p:spPr bwMode="auto">
          <a:xfrm>
            <a:off x="5387248" y="3266499"/>
            <a:ext cx="4560984" cy="34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121" t="38069" r="25890" b="6597"/>
          <a:stretch>
            <a:fillRect/>
          </a:stretch>
        </p:blipFill>
        <p:spPr bwMode="auto">
          <a:xfrm>
            <a:off x="-1" y="561860"/>
            <a:ext cx="6136395" cy="398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343" t="27239" r="25502" b="16058"/>
          <a:stretch>
            <a:fillRect/>
          </a:stretch>
        </p:blipFill>
        <p:spPr bwMode="auto">
          <a:xfrm>
            <a:off x="6422834" y="3172860"/>
            <a:ext cx="5089793" cy="33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488071" y="708878"/>
            <a:ext cx="2816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Рабочая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тетрадь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337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описания продукта</dc:title>
  <dc:creator>Евгений Вячеславович Хачко</dc:creator>
  <cp:lastModifiedBy>ege</cp:lastModifiedBy>
  <cp:revision>18</cp:revision>
  <dcterms:created xsi:type="dcterms:W3CDTF">2023-02-14T22:43:02Z</dcterms:created>
  <dcterms:modified xsi:type="dcterms:W3CDTF">2023-03-16T23:39:38Z</dcterms:modified>
</cp:coreProperties>
</file>