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06" r:id="rId3"/>
  </p:sldMasterIdLst>
  <p:sldIdLst>
    <p:sldId id="256" r:id="rId4"/>
    <p:sldId id="264" r:id="rId5"/>
    <p:sldId id="265" r:id="rId6"/>
    <p:sldId id="266" r:id="rId7"/>
    <p:sldId id="263" r:id="rId8"/>
    <p:sldId id="258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3" r:id="rId18"/>
    <p:sldId id="276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-90" y="-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82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193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224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767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7916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27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953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517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94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2893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548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67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2378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7376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6905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17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8519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235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982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473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3C891-EF13-4430-9C3E-A27D206D5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56744-E1AB-4F90-93F5-4E16B3940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9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4DD8-AF34-420A-94C3-EC807599F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68B6F-E2AC-4B66-93D8-ABBDC9344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8776E-7B06-4630-B75F-94A66221E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5EFA0-8670-4F9F-B6A9-76E354257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CF2ED-FDDF-4A89-912E-591D42674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23852-73FA-4A86-B815-3FD67FD4B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E7368-CF0D-4EC3-A78A-6E3C41232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A461-69FE-4740-BFDE-05E1CDAFD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DE22-9860-46B8-AA59-46F051765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DB175-8FE8-47D2-9109-1AD5E2AE0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601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43E0-44D8-4C82-BACF-C77906ABB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55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46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8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12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128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E501-23E3-4D26-8EEE-23621E9F2C74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84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48723-82E9-4677-81A5-04F63F40842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04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rgbClr val="FFFF99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C08402-4002-4DFB-B6F5-23536C9AE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5668" y="0"/>
            <a:ext cx="2906332" cy="28258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280900"/>
            <a:ext cx="10210800" cy="5502531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учреждение гимназия №1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 Героя Советского Союза Евгения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Дикопольцева</a:t>
            </a:r>
            <a: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КРАЕВАЯ ИННОВАЦИОННАЯ ПЛОЩАДКА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инновационной инфраструктуре сферы образования Хабаровского края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Механизмы формирования естественнонаучной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 обучающихся на уровне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основного общего образования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2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121" t="38069" r="25890" b="6597"/>
          <a:stretch>
            <a:fillRect/>
          </a:stretch>
        </p:blipFill>
        <p:spPr bwMode="auto">
          <a:xfrm>
            <a:off x="1965434" y="1055845"/>
            <a:ext cx="7598979" cy="561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02372" y="136635"/>
            <a:ext cx="78932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Рабочая    т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етрадь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6343" t="27239" r="25502" b="16058"/>
          <a:stretch>
            <a:fillRect/>
          </a:stretch>
        </p:blipFill>
        <p:spPr bwMode="auto">
          <a:xfrm>
            <a:off x="137647" y="471700"/>
            <a:ext cx="7934297" cy="568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940016" y="2474616"/>
            <a:ext cx="28167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Рабочая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тетрадь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40" y="411423"/>
            <a:ext cx="38908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Методические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рекомендации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466" t="22787" r="25992" b="7401"/>
          <a:stretch>
            <a:fillRect/>
          </a:stretch>
        </p:blipFill>
        <p:spPr bwMode="auto">
          <a:xfrm>
            <a:off x="4307596" y="275421"/>
            <a:ext cx="7349148" cy="60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434" t="27297" r="25811" b="15653"/>
          <a:stretch>
            <a:fillRect/>
          </a:stretch>
        </p:blipFill>
        <p:spPr bwMode="auto">
          <a:xfrm>
            <a:off x="947451" y="0"/>
            <a:ext cx="9915181" cy="666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ic.rutubelist.ru/video/da/21/da2178c8ed2929a4ee883539eca685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304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https://cf.ppt-online.org/files/slide/v/vmMR7KA0lTDr8o6nw2qLF1QuNV9WJIpfH4xzBaEgO/slide-36.jpg"/>
          <p:cNvPicPr>
            <a:picLocks noChangeAspect="1" noChangeArrowheads="1"/>
          </p:cNvPicPr>
          <p:nvPr/>
        </p:nvPicPr>
        <p:blipFill>
          <a:blip r:embed="rId3"/>
          <a:srcRect t="8121" r="40919" b="2483"/>
          <a:stretch>
            <a:fillRect/>
          </a:stretch>
        </p:blipFill>
        <p:spPr bwMode="auto">
          <a:xfrm>
            <a:off x="304800" y="18288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 l="19068" t="33898" r="50424" b="25424"/>
          <a:stretch>
            <a:fillRect/>
          </a:stretch>
        </p:blipFill>
        <p:spPr bwMode="auto">
          <a:xfrm>
            <a:off x="304800" y="4876800"/>
            <a:ext cx="3115733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5"/>
          <a:srcRect l="21632" t="25638" r="35104" b="14540"/>
          <a:stretch>
            <a:fillRect/>
          </a:stretch>
        </p:blipFill>
        <p:spPr bwMode="auto">
          <a:xfrm>
            <a:off x="6502400" y="0"/>
            <a:ext cx="548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010402" y="4572000"/>
            <a:ext cx="32690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chlorine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ions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</a:p>
          <a:p>
            <a:pPr algn="ctr">
              <a:defRPr/>
            </a:pP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uman body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9601" y="609603"/>
            <a:ext cx="216597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blood plasma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21601" y="3124203"/>
            <a:ext cx="297068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nerve cell potential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1600" y="6019803"/>
            <a:ext cx="288732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intercellular space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46400" y="2514603"/>
            <a:ext cx="278313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Hydrochloric acid</a:t>
            </a:r>
          </a:p>
          <a:p>
            <a:pPr algn="ctr">
              <a:defRPr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stomach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5994400" y="4114800"/>
            <a:ext cx="5181600" cy="2133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УРСЫ 3 поток\БЮРЕ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11" y="980088"/>
            <a:ext cx="4456386" cy="5199993"/>
          </a:xfrm>
          <a:prstGeom prst="rect">
            <a:avLst/>
          </a:prstGeom>
          <a:noFill/>
        </p:spPr>
      </p:pic>
      <p:pic>
        <p:nvPicPr>
          <p:cNvPr id="1027" name="Picture 3" descr="E:\КУРСЫ 3 поток\ВЕСЫ электрон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2607" y="3823139"/>
            <a:ext cx="3037490" cy="2748453"/>
          </a:xfrm>
          <a:prstGeom prst="rect">
            <a:avLst/>
          </a:prstGeom>
          <a:noFill/>
        </p:spPr>
      </p:pic>
      <p:pic>
        <p:nvPicPr>
          <p:cNvPr id="1028" name="Picture 4" descr="E:\КУРСЫ 3 поток\пшметр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9282" y="2326800"/>
            <a:ext cx="4497660" cy="3918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79541" y="434342"/>
            <a:ext cx="52827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Дополнительное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оборудование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xn----7sbhmleaalpu6bng6dd2m.xn--p1ai/images/%E0%F1%EF%E8%F0%E0%F2%EE%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33" y="261746"/>
            <a:ext cx="5576757" cy="4182568"/>
          </a:xfrm>
          <a:prstGeom prst="rect">
            <a:avLst/>
          </a:prstGeom>
          <a:noFill/>
        </p:spPr>
      </p:pic>
      <p:pic>
        <p:nvPicPr>
          <p:cNvPr id="3078" name="Picture 6" descr="http://4glaza24.ru/image/data/73765_bresser-prepared-slides-100pcs-with-case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9935" y="2652095"/>
            <a:ext cx="6005941" cy="40029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44976" y="192604"/>
            <a:ext cx="478034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Оборудование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курсов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биологии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УРСЫ 3 поток\trilon-b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58" y="216534"/>
            <a:ext cx="4741479" cy="3205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76811" y="476383"/>
            <a:ext cx="54046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Дополнительные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реактивы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2824" y="4396742"/>
            <a:ext cx="5733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Диметилглиоксим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7706" y="5190273"/>
            <a:ext cx="4227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Оксихинолин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4548" y="2893763"/>
            <a:ext cx="2958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Трилон-Б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15007" y="2133600"/>
            <a:ext cx="109202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Важнейшие биогеохимические циклы элементов.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восполнить избыток и снизить недостаток химического элемента в организме человека.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выведения тяжелых металлов из организма человека.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Влияние ионов металлов на рост и развитие растений (рассмотреть влияние 2-3 ионов металлов)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Куда девать токсические неорганические отходы химических производств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терраформирования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планет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8382" y="245156"/>
            <a:ext cx="94625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Темы для обсуждения на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семинарских занятиях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572C16-9407-36E5-98AB-88E4F60E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АКТУАЛЬНОСТЬ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BE5AA12B-11F6-9A51-AE8D-9FEF1D9DB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207" y="1447060"/>
            <a:ext cx="8915400" cy="37818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Естественнонаучная грамотность - «способность человека занимать активную гражданскую позицию по вопросам, связанным с развитием естественных наук и применением их достижений, его готовность интересоваться естественнонаучными идеями. Естественнонаучно грамотный человек стремится участвовать в аргументированном обсуждении проблем,  имеющим отношение к естественным наукам и технологиям»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Человек, обладающий естественнонаучной грамотностью, должен проявлять следующие компетенции: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 научно объяснять явления;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 понимать особенности естественнонаучного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исследования;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 научно интерпретировать данные и использовать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доказательства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A56EFDB-00B6-EDC3-D001-9DA233EB7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548" y="4070688"/>
            <a:ext cx="4048428" cy="2680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71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68" y="0"/>
            <a:ext cx="2384044" cy="18542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9900" y="903890"/>
            <a:ext cx="9796462" cy="50134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Наименование продукта</a:t>
            </a:r>
          </a:p>
          <a:p>
            <a:pPr marL="0" indent="0" algn="ctr">
              <a:buNone/>
            </a:pP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УМК состоящий из: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Пособие для учащихся «Экологические аспекты курса (в) химии»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Рабочая программа курса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Поурочные разработки курса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Рабочая тетрадь для учащихся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Методические рекомендации для учителя</a:t>
            </a:r>
          </a:p>
        </p:txBody>
      </p:sp>
    </p:spTree>
    <p:extLst>
      <p:ext uri="{BB962C8B-B14F-4D97-AF65-F5344CB8AC3E}">
        <p14:creationId xmlns="" xmlns:p14="http://schemas.microsoft.com/office/powerpoint/2010/main" val="160751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107" y="367354"/>
            <a:ext cx="9717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Инновационный продукт - УМК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871" y="1347856"/>
            <a:ext cx="390382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Программа курса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(пояснительная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записка,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содержание, УТП)</a:t>
            </a:r>
          </a:p>
          <a:p>
            <a:pPr algn="ctr"/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47" t="22155" r="25680" b="25624"/>
          <a:stretch>
            <a:fillRect/>
          </a:stretch>
        </p:blipFill>
        <p:spPr bwMode="auto">
          <a:xfrm>
            <a:off x="3842785" y="1608463"/>
            <a:ext cx="8022381" cy="491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3030" y="1691751"/>
            <a:ext cx="693491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3"/>
                </a:solidFill>
                <a:effectLst/>
              </a:rPr>
              <a:t>Пояснительная </a:t>
            </a:r>
          </a:p>
          <a:p>
            <a:pPr algn="ctr"/>
            <a:r>
              <a:rPr lang="ru-RU" sz="6600" b="1" cap="none" spc="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3"/>
                </a:solidFill>
                <a:effectLst/>
              </a:rPr>
              <a:t>записка</a:t>
            </a:r>
          </a:p>
          <a:p>
            <a:pPr algn="ctr"/>
            <a:r>
              <a:rPr lang="ru-RU" sz="6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3"/>
                </a:solidFill>
              </a:rPr>
              <a:t>курса</a:t>
            </a:r>
            <a:endParaRPr lang="ru-RU" sz="5400" b="1" cap="none" spc="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993" b="1623"/>
          <a:stretch>
            <a:fillRect/>
          </a:stretch>
        </p:blipFill>
        <p:spPr bwMode="auto">
          <a:xfrm>
            <a:off x="1618922" y="126125"/>
            <a:ext cx="9537467" cy="656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572" y="0"/>
            <a:ext cx="9641599" cy="678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475" t="21589" r="23797" b="11927"/>
          <a:stretch>
            <a:fillRect/>
          </a:stretch>
        </p:blipFill>
        <p:spPr bwMode="auto">
          <a:xfrm>
            <a:off x="0" y="0"/>
            <a:ext cx="5389985" cy="382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3485" t="31236" r="22835" b="17300"/>
          <a:stretch>
            <a:fillRect/>
          </a:stretch>
        </p:blipFill>
        <p:spPr bwMode="auto">
          <a:xfrm>
            <a:off x="4947138" y="2456762"/>
            <a:ext cx="7047976" cy="380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207579" y="686843"/>
            <a:ext cx="5801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Содержание курса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989" y="433456"/>
            <a:ext cx="66296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Дидактический материал </a:t>
            </a:r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учащихся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951" t="18440" r="25444" b="7331"/>
          <a:stretch>
            <a:fillRect/>
          </a:stretch>
        </p:blipFill>
        <p:spPr bwMode="auto">
          <a:xfrm>
            <a:off x="176270" y="1817783"/>
            <a:ext cx="5347855" cy="459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1882" t="17826" r="17637" b="13772"/>
          <a:stretch>
            <a:fillRect/>
          </a:stretch>
        </p:blipFill>
        <p:spPr bwMode="auto">
          <a:xfrm>
            <a:off x="7758871" y="275421"/>
            <a:ext cx="4249515" cy="323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31466" t="17357" r="16709" b="13542"/>
          <a:stretch>
            <a:fillRect/>
          </a:stretch>
        </p:blipFill>
        <p:spPr bwMode="auto">
          <a:xfrm>
            <a:off x="5387248" y="3266499"/>
            <a:ext cx="4560984" cy="34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563</TotalTime>
  <Words>233</Words>
  <Application>Microsoft Office PowerPoint</Application>
  <PresentationFormat>Произвольный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Легкий дым</vt:lpstr>
      <vt:lpstr>Тема Office</vt:lpstr>
      <vt:lpstr>Оформление по умолчанию</vt:lpstr>
      <vt:lpstr>     Муниципальное общеобразовательное учреждение гимназия №1  имени Героя Советского Союза Евгения Дикопольцева  КРАЕВАЯ ИННОВАЦИОННАЯ ПЛОЩАДКА при инновационной инфраструктуре сферы образования Хабаровского края  ТЕМА: Механизмы формирования естественнонаучной грамотности обучающихся на уровне  основного общего образования                       </vt:lpstr>
      <vt:lpstr>АКТУАЛЬНОСТЬ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Кузнецова</dc:creator>
  <cp:lastModifiedBy>Татьяна Сенькина</cp:lastModifiedBy>
  <cp:revision>56</cp:revision>
  <dcterms:created xsi:type="dcterms:W3CDTF">2022-10-27T00:40:12Z</dcterms:created>
  <dcterms:modified xsi:type="dcterms:W3CDTF">2023-11-29T12:50:40Z</dcterms:modified>
</cp:coreProperties>
</file>