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59" r:id="rId4"/>
    <p:sldId id="262" r:id="rId5"/>
    <p:sldId id="268" r:id="rId6"/>
    <p:sldId id="263" r:id="rId7"/>
    <p:sldId id="261" r:id="rId8"/>
    <p:sldId id="265" r:id="rId9"/>
    <p:sldId id="266" r:id="rId10"/>
    <p:sldId id="269" r:id="rId11"/>
    <p:sldId id="274" r:id="rId12"/>
    <p:sldId id="271" r:id="rId13"/>
    <p:sldId id="272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6048375" cy="110966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33667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6288" y="1484313"/>
            <a:ext cx="1982787" cy="4967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484313"/>
            <a:ext cx="5797550" cy="4967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77247AB-7B1F-4B0A-8D07-6F1EE7E29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1989138"/>
            <a:ext cx="3744912" cy="446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1989138"/>
            <a:ext cx="3746500" cy="446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5875" y="1484313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1989138"/>
            <a:ext cx="7643812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620688"/>
            <a:ext cx="8784976" cy="110799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sz="7200" b="1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+mn-lt"/>
              </a:rPr>
              <a:t>Animals in </a:t>
            </a:r>
            <a:r>
              <a:rPr lang="en-US" sz="72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+mn-lt"/>
              </a:rPr>
              <a:t>danger</a:t>
            </a:r>
            <a:endParaRPr lang="ru-RU" sz="7200" b="1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reflection blurRad="6350" stA="55000" endA="50" endPos="85000" dist="60007" dir="5400000" sy="-100000" algn="bl" rotWithShape="0"/>
              </a:effectLst>
              <a:latin typeface="+mn-lt"/>
            </a:endParaRPr>
          </a:p>
          <a:p>
            <a:endParaRPr lang="ru-RU" dirty="0">
              <a:ln>
                <a:solidFill>
                  <a:srgbClr val="FF0000"/>
                </a:solidFill>
              </a:ln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8" name="Picture 2055" descr="j01787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468560" y="980728"/>
            <a:ext cx="3798097" cy="29523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09" y="1836420"/>
          <a:ext cx="8784978" cy="4632960"/>
        </p:xfrm>
        <a:graphic>
          <a:graphicData uri="http://schemas.openxmlformats.org/drawingml/2006/table">
            <a:tbl>
              <a:tblPr/>
              <a:tblGrid>
                <a:gridCol w="4392489"/>
                <a:gridCol w="4392489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How many years have people lived on our planet?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Because the air is not fresh. The water is not clean. They don’t often have good things to eat and space to live.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 elephants be useful? 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Because modern life is bad for them.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Are only Indian tigers and African elephants in danger now?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People depend on their planet, on the sun and plants around them.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Why are other animals also in danger?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People must save wild animals and must take care of nature.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What must people do to save the wild animals?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Yes, they can help people. They are wonderful animals.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What does the life of people depend on?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People have lived on our planet for many years.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Why are some animals and birds disappearing nowadays?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No, they aren’t. Many animals and birds on the Ears are disappearing.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How many Indian tigers are left on the Earth?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There are only few  Indian tigers are left on the Earth.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Are there many Forests for tigers nowadays?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No, there aren’t.  People have cut down many trees.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When was full of elephants?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 the 19th century was full of elephants.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What can elephant do for man?</a:t>
                      </a:r>
                      <a:endParaRPr lang="ru-RU" sz="16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They can carry heavy things.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24papill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548680"/>
            <a:ext cx="1823839" cy="1152525"/>
          </a:xfrm>
          <a:prstGeom prst="rect">
            <a:avLst/>
          </a:prstGeom>
        </p:spPr>
      </p:pic>
      <p:pic>
        <p:nvPicPr>
          <p:cNvPr id="6" name="Рисунок 5" descr="24papill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6225" y="0"/>
            <a:ext cx="1247775" cy="1152525"/>
          </a:xfrm>
          <a:prstGeom prst="rect">
            <a:avLst/>
          </a:prstGeom>
        </p:spPr>
      </p:pic>
      <p:pic>
        <p:nvPicPr>
          <p:cNvPr id="9" name="Рисунок 8" descr="24papill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404664"/>
            <a:ext cx="1247775" cy="1152525"/>
          </a:xfrm>
          <a:prstGeom prst="rect">
            <a:avLst/>
          </a:prstGeom>
        </p:spPr>
      </p:pic>
      <p:pic>
        <p:nvPicPr>
          <p:cNvPr id="10" name="Рисунок 9" descr="24papill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-315416"/>
            <a:ext cx="1247775" cy="1152525"/>
          </a:xfrm>
          <a:prstGeom prst="rect">
            <a:avLst/>
          </a:prstGeom>
        </p:spPr>
      </p:pic>
      <p:pic>
        <p:nvPicPr>
          <p:cNvPr id="11" name="Рисунок 10" descr="24papill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-171400"/>
            <a:ext cx="1247775" cy="1152525"/>
          </a:xfrm>
          <a:prstGeom prst="rect">
            <a:avLst/>
          </a:prstGeo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04800"/>
            <a:ext cx="1143000" cy="1143000"/>
          </a:xfrm>
          <a:prstGeom prst="flowChartConnector">
            <a:avLst/>
          </a:prstGeom>
          <a:noFill/>
          <a:effectLst>
            <a:softEdge rad="127000"/>
          </a:effectLst>
        </p:spPr>
      </p:pic>
      <p:pic>
        <p:nvPicPr>
          <p:cNvPr id="8200" name="Picture 8" descr="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486400"/>
            <a:ext cx="1143000" cy="1143000"/>
          </a:xfrm>
          <a:prstGeom prst="rect">
            <a:avLst/>
          </a:prstGeom>
          <a:noFill/>
        </p:spPr>
      </p:pic>
      <p:pic>
        <p:nvPicPr>
          <p:cNvPr id="8204" name="Picture 12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715000"/>
            <a:ext cx="771525" cy="714375"/>
          </a:xfrm>
          <a:prstGeom prst="rect">
            <a:avLst/>
          </a:prstGeom>
          <a:noFill/>
        </p:spPr>
      </p:pic>
      <p:pic>
        <p:nvPicPr>
          <p:cNvPr id="8205" name="Picture 13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791200"/>
            <a:ext cx="771525" cy="714375"/>
          </a:xfrm>
          <a:prstGeom prst="rect">
            <a:avLst/>
          </a:prstGeom>
          <a:noFill/>
        </p:spPr>
      </p:pic>
      <p:pic>
        <p:nvPicPr>
          <p:cNvPr id="8206" name="Picture 14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81000"/>
            <a:ext cx="771525" cy="714375"/>
          </a:xfrm>
          <a:prstGeom prst="rect">
            <a:avLst/>
          </a:prstGeom>
          <a:noFill/>
        </p:spPr>
      </p:pic>
      <p:pic>
        <p:nvPicPr>
          <p:cNvPr id="8207" name="Picture 15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771525" cy="714375"/>
          </a:xfrm>
          <a:prstGeom prst="rect">
            <a:avLst/>
          </a:prstGeom>
          <a:noFill/>
        </p:spPr>
      </p:pic>
      <p:pic>
        <p:nvPicPr>
          <p:cNvPr id="8203" name="Picture 12" descr="J028357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5410200"/>
            <a:ext cx="19050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1.84971E-6 L -0.00417 -0.8092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-0.010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17 L -3.33333E-6 -0.8083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0.000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L 0.4125 -0.3986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40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39861 L 0.4125 -0.3986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500"/>
                            </p:stCondLst>
                            <p:childTnLst>
                              <p:par>
                                <p:cTn id="59" presetID="5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3422 L 0.42083 -0.7759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-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0"/>
                            </p:stCondLst>
                            <p:childTnLst>
                              <p:par>
                                <p:cTn id="62" presetID="49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0417 0.01202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0"/>
                            </p:stCondLst>
                            <p:childTnLst>
                              <p:par>
                                <p:cTn id="65" presetID="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-0.79815 L 0.42083 0.03422 L -0.44583 0.03422 L -0.44583 -0.79815 Z " pathEditMode="relative" rAng="0" ptsTypes="FFFFF">
                                      <p:cBhvr>
                                        <p:cTn id="66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500"/>
                            </p:stCondLst>
                            <p:childTnLst>
                              <p:par>
                                <p:cTn id="68" presetID="44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083 0.04532 L -0.19983 -0.57041 C -0.1533 -0.71122 -0.08403 -0.78705 -0.01181 -0.78705 C 0.07031 -0.78705 0.13646 -0.71122 0.18264 -0.57041 L 0.40417 0.04532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" y="-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500"/>
                            </p:stCondLst>
                            <p:childTnLst>
                              <p:par>
                                <p:cTn id="71" presetID="3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-0.21163 -0.18428 C -0.16233 -0.04555 -0.08889 0.03422 -0.01215 0.03422 C 0.07517 0.03422 0.14514 -0.04555 0.19427 -0.18428 L 0.42917 -0.79815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5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4532 L -0.44583 -0.79815 " pathEditMode="relative" ptsTypes="AA">
                                      <p:cBhvr>
                                        <p:cTn id="7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0.03422 " pathEditMode="relative" ptsTypes="AA">
                                      <p:cBhvr>
                                        <p:cTn id="7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5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416 0.01202 L 0.40416 -0.83145 " pathEditMode="relative" ptsTypes="AA">
                                      <p:cBhvr>
                                        <p:cTn id="8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5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84 -0.77595 L -0.44583 0.04532 " pathEditMode="relative" ptsTypes="AA">
                                      <p:cBhvr>
                                        <p:cTn id="84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5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25 0.03422 L 0.2625 0.03422 " pathEditMode="relative" ptsTypes="AA">
                                      <p:cBhvr>
                                        <p:cTn id="8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0"/>
                            </p:stCondLst>
                            <p:childTnLst>
                              <p:par>
                                <p:cTn id="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25 0.03422 L -0.2875 -0.80925 " pathEditMode="relative" ptsTypes="AA">
                                      <p:cBhvr>
                                        <p:cTn id="9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75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 -0.80925 L 0.22917 -0.80925 " pathEditMode="relative" ptsTypes="AA">
                                      <p:cBhvr>
                                        <p:cTn id="9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95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16 -0.80925 L 0.24583 0.02312 " pathEditMode="relative" ptsTypes="AA">
                                      <p:cBhvr>
                                        <p:cTn id="9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1500"/>
                            </p:stCondLst>
                            <p:childTnLst>
                              <p:par>
                                <p:cTn id="98" presetID="51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17 -0.79815 L -0.35035 -0.57226 C -0.39566 -0.52463 -0.42083 -0.45387 -0.42083 -0.38012 C -0.42083 -0.29572 -0.39566 -0.22844 -0.35035 -0.18081 L -0.15017 0.04532 " pathEditMode="relative" rAng="0" ptsTypes="FffFF">
                                      <p:cBhvr>
                                        <p:cTn id="9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500"/>
                            </p:stCondLst>
                            <p:childTnLst>
                              <p:par>
                                <p:cTn id="101" presetID="5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17 -0.79815 L 0.33281 -0.56925 C 0.37326 -0.52116 0.39583 -0.44925 0.39583 -0.37457 C 0.39583 -0.28902 0.37326 -0.22081 0.33281 -0.17272 L 0.15417 0.05641 " pathEditMode="relative" rAng="0" ptsTypes="FffFF">
                                      <p:cBhvr>
                                        <p:cTn id="10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04" presetID="4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753 -0.3022 C -0.42917 -0.56717 -0.27934 -0.7963 -0.0783 -0.81179 C 0.11372 -0.83145 0.2934 -0.65411 0.30556 -0.39676 C 0.32083 -0.15954 0.19444 0.06173 0.01424 0.07745 C -0.15017 0.08971 -0.30642 -0.05711 -0.31858 -0.27838 C -0.33038 -0.47977 -0.22517 -0.67006 -0.07274 -0.68578 C 0.06858 -0.69734 0.20087 -0.5748 0.20955 -0.3889 C 0.21858 -0.22335 0.13455 -0.06104 0.00868 -0.05272 C -0.10538 -0.04139 -0.21337 -0.13572 -0.22274 -0.28648 C -0.2283 -0.42127 -0.16545 -0.55145 -0.06649 -0.55908 C 0.02049 -0.56717 0.10747 -0.49549 0.11372 -0.38104 C 0.11944 -0.28231 0.07465 -0.18775 0.00226 -0.17919 C -0.05764 -0.17202 -0.12066 -0.21503 -0.12378 -0.29387 C -0.12934 -0.35792 -0.10538 -0.4252 -0.06059 -0.43283 C -0.02431 -0.43283 0.01163 -0.41688 0.01753 -0.37341 C 0.02049 -0.3459 0.01424 -0.31792 -0.00347 -0.30613 C -0.01233 -0.3022 -0.0184 -0.3022 -0.02726 -0.30613 " pathEditMode="relative" rAng="0" ptsTypes="fffffffffffffffff">
                                      <p:cBhvr>
                                        <p:cTn id="105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9500"/>
                            </p:stCondLst>
                            <p:childTnLst>
                              <p:par>
                                <p:cTn id="107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319 -0.38913 C -0.48906 -0.16694 -0.43038 -0.00231 -0.38316 -0.00231 C -0.3401 -0.0037 -0.30799 -0.16347 -0.30677 -0.37919 C -0.30799 -0.59399 -0.3401 -0.77596 -0.38316 -0.77596 C -0.43038 -0.77596 -0.44201 -0.58752 -0.41042 -0.37202 C -0.37361 -0.16 -0.31476 -0.00231 -0.27309 -0.00231 C -0.22934 -0.00231 -0.19253 -0.16694 -0.19392 -0.37919 C -0.19392 -0.59399 -0.22934 -0.77596 -0.27309 -0.77596 C -0.31632 -0.77596 -0.32778 -0.58752 -0.29635 -0.37549 C -0.26493 -0.16 -0.20625 -0.00231 -0.16181 -0.00231 C -0.11528 -0.00231 -0.07986 -0.16694 -0.07778 -0.38197 C -0.07986 -0.59399 -0.11528 -0.77596 -0.1625 -0.77596 C -0.20208 -0.77596 -0.21233 -0.58752 -0.18628 -0.37549 C -0.15486 -0.16463 -0.09201 -0.00231 -0.04687 -0.00231 C -0.00312 -0.0037 0.03021 -0.17064 0.03021 -0.38197 C 0.03021 -0.60093 -0.00312 -0.77596 -0.04687 -0.77596 C -0.09201 -0.77596 -0.10365 -0.59098 -0.07222 -0.37919 C -0.0408 -0.16694 0.01927 -0.00301 0.06163 -0.00231 C 0.10885 -0.00231 0.14028 -0.17064 0.14028 -0.38544 C 0.14028 -0.60093 0.10486 -0.77596 0.06163 -0.77596 C 0.01858 -0.77596 0.00642 -0.59098 0.03785 -0.37919 C 0.06997 -0.16694 0.13264 -0.00231 0.17517 -0.00231 C 0.21545 -0.00231 0.25035 -0.17364 0.25035 -0.38544 C 0.25035 -0.60093 0.21545 -0.77596 0.17361 -0.77596 C 0.13264 -0.77596 0.12188 -0.59353 0.15052 -0.37919 C 0.18194 -0.16763 0.24271 -0.00301 0.28576 -0.00231 C 0.32743 -0.00231 0.36441 -0.17364 0.36441 -0.38913 C 0.36441 -0.60463 0.32951 -0.77596 0.28576 -0.77596 C 0.24271 -0.77596 0.23108 -0.59399 0.26267 -0.38197 C 0.29531 -0.17064 0.35278 0.00092 0.39653 -0.00231 C 0.43958 -0.00532 0.47083 -0.17364 0.47083 -0.38913 C 0.47083 -0.60463 0.43542 -0.77596 0.39253 -0.77596 C 0.35278 -0.77596 0.34115 -0.60093 0.37674 -0.38913 " pathEditMode="relative" rAng="16200000" ptsTypes="fffffffffffffffffffffffffffffffff">
                                      <p:cBhvr>
                                        <p:cTn id="108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500"/>
                            </p:stCondLst>
                            <p:childTnLst>
                              <p:par>
                                <p:cTn id="110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06705 C 0.14097 0.0437 0.24878 -0.0141 0.24878 -0.06058 C 0.24878 -0.10312 0.1434 -0.1348 0.00226 -0.1348 C -0.13837 -0.1348 -0.25729 -0.10289 -0.25729 -0.06058 C -0.25747 -0.01434 -0.13403 -0.00277 0.00677 -0.03399 C 0.14566 -0.06867 0.24878 -0.12647 0.24878 -0.16902 C 0.24878 -0.21202 0.14097 -0.24694 0.00226 -0.24694 C -0.13837 -0.24694 -0.25729 -0.21202 -0.25729 -0.16902 C -0.25729 -0.12647 -0.1342 -0.11514 0.00451 -0.14613 C 0.14566 -0.17711 0.24861 -0.23514 0.24878 -0.27792 C 0.24878 -0.32439 0.14097 -0.35954 0.00017 -0.35954 C -0.13837 -0.35954 -0.25729 -0.32439 -0.25729 -0.27815 C -0.25729 -0.23884 -0.1342 -0.22751 0.00451 -0.25434 C 0.1434 -0.28532 0.24861 -0.34728 0.24878 -0.39052 C 0.24861 -0.43283 0.13871 -0.46798 0.00017 -0.46798 C -0.14306 -0.46798 -0.25747 -0.43283 -0.25729 -0.39052 C -0.25747 -0.34728 -0.13646 -0.33595 0.00226 -0.3674 C 0.1408 -0.39792 0.24861 -0.45642 0.24861 -0.49873 C 0.24861 -0.5452 0.13854 -0.57618 -0.00208 -0.57618 C -0.14306 -0.57618 -0.25747 -0.54127 -0.25747 -0.49873 C -0.25729 -0.45642 -0.13646 -0.44439 0.00226 -0.47514 C 0.14097 -0.50682 0.24861 -0.56902 0.24878 -0.60717 C 0.24861 -0.6504 0.1368 -0.68462 -0.00208 -0.68462 C -0.14306 -0.68439 -0.25747 -0.6504 -0.25747 -0.60717 C -0.25747 -0.56902 -0.13837 -0.55676 0.00226 -0.58428 C 0.1408 -0.61503 0.24878 -0.67723 0.24878 -0.71954 C 0.24878 -0.75838 0.1368 -0.79676 -0.00417 -0.79699 C -0.14531 -0.79699 -0.25747 -0.76277 -0.25747 -0.71954 C -0.25747 -0.67723 -0.13837 -0.66543 0.00017 -0.69642 C 0.13871 -0.7274 0.25087 -0.78566 0.24878 -0.82867 C 0.24687 -0.87121 0.1368 -0.90243 -0.00417 -0.90243 C -0.14531 -0.90243 -0.25747 -0.86705 -0.25747 -0.82451 C -0.25747 -0.78566 -0.14306 -0.77387 -0.00417 -0.80925 " pathEditMode="relative" rAng="10800000" ptsTypes="fffffffffffffffffffffffffffffffff">
                                      <p:cBhvr>
                                        <p:cTn id="111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4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9500"/>
                            </p:stCondLst>
                            <p:childTnLst>
                              <p:par>
                                <p:cTn id="113" presetID="3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17 -0.70937 L -0.41962 -0.03376 L -0.36319 -0.70937 L -0.30365 -0.03376 L -0.24392 -0.70937 L -0.18819 -0.03376 L -0.12865 -0.70937 L -0.07222 -0.03376 L -0.0125 -0.70937 L 0.04705 -0.03376 L 0.10347 -0.70937 L 0.16302 -0.03376 L 0.21875 -0.70937 L 0.27847 -0.03376 L 0.33802 -0.70937 L 0.39444 -0.03376 L 0.45417 -0.70937 " pathEditMode="relative" rAng="0" ptsTypes="FFFFFFFFFFFFFFFFF">
                                      <p:cBhvr>
                                        <p:cTn id="114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9500"/>
                            </p:stCondLst>
                            <p:childTnLst>
                              <p:par>
                                <p:cTn id="116" presetID="2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C -0.45417 -0.19168 -0.3526 -0.02127 -0.2283 -0.02127 C -0.08177 -0.02127 -0.02865 -0.21018 -0.0066 -0.3237 L 0.01632 -0.47422 C 0.03924 -0.58752 0.09549 -0.77596 0.26094 -0.77596 C 0.36684 -0.77596 0.4875 -0.60601 0.4875 -0.39861 C 0.4875 -0.19168 0.36684 -0.02127 0.26094 -0.02127 C 0.09549 -0.02127 0.03924 -0.21018 0.01632 -0.3237 L -0.0066 -0.47422 C -0.02865 -0.58752 -0.08177 -0.77596 -0.2283 -0.77596 C -0.3526 -0.77596 -0.45417 -0.60601 -0.45417 -0.39861 Z " pathEditMode="relative" rAng="0" ptsTypes="ffFffffFfff">
                                      <p:cBhvr>
                                        <p:cTn id="117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9500"/>
                            </p:stCondLst>
                            <p:childTnLst>
                              <p:par>
                                <p:cTn id="1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5445125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  <a:latin typeface="Garamond" pitchFamily="18" charset="0"/>
              </a:rPr>
              <a:t>	</a:t>
            </a:r>
            <a:r>
              <a:rPr lang="en-US" sz="3200" dirty="0">
                <a:solidFill>
                  <a:schemeClr val="bg1"/>
                </a:solidFill>
                <a:latin typeface="Arial Black" pitchFamily="34" charset="0"/>
              </a:rPr>
              <a:t>The animals lived in the Tower of London in a special place.   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Picture 116" descr="foggy_roc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6" descr="A_5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2210950" cy="37863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Рисунок 8" descr="bigkat3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0"/>
            <a:ext cx="8604448" cy="68606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Image22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8" y="404664"/>
            <a:ext cx="9141885" cy="604867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а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99695">
            <a:off x="402750" y="471551"/>
            <a:ext cx="4751343" cy="3801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9" descr="anml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1394">
            <a:off x="4284844" y="2977373"/>
            <a:ext cx="4314895" cy="3237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Picture 21" descr="800px-Zoo-s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29710" y="0"/>
            <a:ext cx="103706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2" descr="800px-Seals%40melb_zo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756592" y="0"/>
            <a:ext cx="10369152" cy="747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886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836712"/>
            <a:ext cx="4283968" cy="3427174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/>
          </a:sp3d>
        </p:spPr>
      </p:pic>
      <p:pic>
        <p:nvPicPr>
          <p:cNvPr id="5" name="Рисунок 4" descr="00016c8b53ff08af7f6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573016"/>
            <a:ext cx="4283968" cy="2970218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/>
          </a:sp3d>
        </p:spPr>
      </p:pic>
      <p:pic>
        <p:nvPicPr>
          <p:cNvPr id="9" name="Рисунок 8" descr="36eb530a13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764704"/>
            <a:ext cx="3995936" cy="2996952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/>
          </a:sp3d>
        </p:spPr>
      </p:pic>
      <p:sp>
        <p:nvSpPr>
          <p:cNvPr id="4" name="TextBox 3"/>
          <p:cNvSpPr txBox="1"/>
          <p:nvPr/>
        </p:nvSpPr>
        <p:spPr>
          <a:xfrm>
            <a:off x="4009261" y="0"/>
            <a:ext cx="51347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cap="all" dirty="0" smtClean="0">
                <a:ln w="57150" cmpd="sng">
                  <a:noFill/>
                  <a:prstDash val="solid"/>
                </a:ln>
                <a:solidFill>
                  <a:srgbClr val="FFFF00"/>
                </a:solidFill>
                <a:effectLst>
                  <a:glow rad="228600">
                    <a:srgbClr val="FF0000"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Animals in danger </a:t>
            </a:r>
            <a:endParaRPr lang="ru-RU" sz="3600" b="1" cap="all" dirty="0" smtClean="0">
              <a:ln w="57150" cmpd="sng">
                <a:noFill/>
                <a:prstDash val="solid"/>
              </a:ln>
              <a:solidFill>
                <a:srgbClr val="FFFF00"/>
              </a:solidFill>
              <a:effectLst>
                <a:glow rad="228600">
                  <a:srgbClr val="FF0000"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3600" b="1" cap="all" dirty="0" smtClean="0">
                <a:ln w="57150" cmpd="sng">
                  <a:noFill/>
                  <a:prstDash val="solid"/>
                </a:ln>
                <a:solidFill>
                  <a:srgbClr val="FFFF00"/>
                </a:solidFill>
                <a:effectLst>
                  <a:glow rad="228600">
                    <a:srgbClr val="FF0000">
                      <a:alpha val="4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of extinction.</a:t>
            </a:r>
            <a:endParaRPr lang="ru-RU" sz="3600" b="1" cap="all" dirty="0" smtClean="0">
              <a:ln w="57150" cmpd="sng">
                <a:noFill/>
                <a:prstDash val="solid"/>
              </a:ln>
              <a:solidFill>
                <a:srgbClr val="FFFF00"/>
              </a:solidFill>
              <a:effectLst>
                <a:glow rad="228600">
                  <a:srgbClr val="FF0000"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b="1" cap="all" dirty="0">
              <a:ln w="57150" cmpd="sng">
                <a:noFill/>
                <a:prstDash val="solid"/>
              </a:ln>
              <a:solidFill>
                <a:srgbClr val="FFFF00"/>
              </a:solidFill>
              <a:effectLst>
                <a:glow rad="228600">
                  <a:srgbClr val="FF0000">
                    <a:alpha val="40000"/>
                  </a:srgb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koala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9752" y="3284984"/>
            <a:ext cx="4110033" cy="2959224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251520" y="2492896"/>
            <a:ext cx="4854214" cy="35394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If we don't do anything, 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one million species 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that are alive today 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will have become 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Extinct</a:t>
            </a:r>
            <a:r>
              <a:rPr lang="ru-RU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 </a:t>
            </a:r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20 years from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now.</a:t>
            </a:r>
            <a:endParaRPr lang="ru-RU" sz="3200" b="1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endParaRPr lang="ru-RU" sz="32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3" name="Рисунок 12" descr="6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5157192"/>
            <a:ext cx="1335782" cy="133578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1916832"/>
            <a:ext cx="78518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must people do to </a:t>
            </a:r>
            <a:endParaRPr kumimoji="0" lang="ru-RU" sz="5400" b="1" i="0" u="none" strike="noStrike" cap="none" normalizeH="0" baseline="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save endangered animals?</a:t>
            </a:r>
            <a:endParaRPr kumimoji="0" lang="en-US" sz="5400" b="1" i="0" u="none" strike="noStrike" cap="none" normalizeH="0" baseline="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179512" y="3861048"/>
            <a:ext cx="1907704" cy="230425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4221088"/>
            <a:ext cx="14401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People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must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protect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animals.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267744" y="3861048"/>
            <a:ext cx="1800200" cy="230425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4355976" y="3861048"/>
            <a:ext cx="2088232" cy="230425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555776" y="4077072"/>
            <a:ext cx="150073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People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must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save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wild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animals.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6588224" y="3789040"/>
            <a:ext cx="2376264" cy="230425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716016" y="4077072"/>
            <a:ext cx="1440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People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must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take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care of nature.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76256" y="4005064"/>
            <a:ext cx="194636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People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must keep 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air fresh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and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water clean.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8" name="Рисунок 17" descr="2Colomb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501008"/>
            <a:ext cx="1512168" cy="629792"/>
          </a:xfrm>
          <a:prstGeom prst="rect">
            <a:avLst/>
          </a:prstGeom>
        </p:spPr>
      </p:pic>
      <p:pic>
        <p:nvPicPr>
          <p:cNvPr id="20" name="Рисунок 19" descr="1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5805264"/>
            <a:ext cx="952500" cy="904875"/>
          </a:xfrm>
          <a:prstGeom prst="rect">
            <a:avLst/>
          </a:prstGeom>
        </p:spPr>
      </p:pic>
      <p:pic>
        <p:nvPicPr>
          <p:cNvPr id="21" name="Рисунок 20" descr="jivotniea-366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5085184"/>
            <a:ext cx="1390650" cy="1371600"/>
          </a:xfrm>
          <a:prstGeom prst="rect">
            <a:avLst/>
          </a:prstGeom>
        </p:spPr>
      </p:pic>
      <p:pic>
        <p:nvPicPr>
          <p:cNvPr id="22" name="Рисунок 21" descr="jivotniea-238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4368" y="3284984"/>
            <a:ext cx="1061653" cy="1249004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6" grpId="0"/>
      <p:bldP spid="9" grpId="0" animBg="1"/>
      <p:bldP spid="10" grpId="0" animBg="1"/>
      <p:bldP spid="12" grpId="0"/>
      <p:bldP spid="13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508104" y="332656"/>
            <a:ext cx="338437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anchor="ctr" anchorCtr="0" compatLnSpc="1">
            <a:prstTxWarp prst="textChevron">
              <a:avLst>
                <a:gd name="adj" fmla="val 22247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952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Your homework </a:t>
            </a:r>
            <a:endParaRPr kumimoji="0" lang="ru-RU" sz="2400" b="1" i="0" u="none" strike="noStrike" cap="none" normalizeH="0" baseline="0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952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is retelling the text</a:t>
            </a:r>
            <a:endParaRPr kumimoji="0" lang="ru-RU" sz="2400" b="1" i="0" u="none" strike="noStrike" cap="none" normalizeH="0" baseline="0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952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ex.17p.118</a:t>
            </a:r>
            <a:endParaRPr kumimoji="0" lang="en-US" sz="2400" b="1" i="0" u="none" strike="noStrike" cap="none" normalizeH="0" baseline="0" dirty="0" smtClean="0">
              <a:ln>
                <a:solidFill>
                  <a:srgbClr val="00B050"/>
                </a:solidFill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23528" y="2276873"/>
          <a:ext cx="8496944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6" y="2492896"/>
            <a:ext cx="378180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I believe that people will help 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wild animals to survive</a:t>
            </a:r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.</a:t>
            </a:r>
            <a:endParaRPr lang="ru-RU" sz="2000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" name="Рисунок 9" descr="67124500_1290845392_17f1feceb52448d5d0ca4d4c9346d0d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348880"/>
            <a:ext cx="864096" cy="9343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5536" y="3573016"/>
            <a:ext cx="43524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I’m afraid that this problem 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is very difficult and people    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won’t be able to save wild animals</a:t>
            </a:r>
            <a:endParaRPr lang="ru-RU" sz="2000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5" name="Рисунок 14" descr="091d3658ca2a54710a67ec2ba089275b_original.web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3501008"/>
            <a:ext cx="1229122" cy="1229122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14" name="Рисунок 13" descr="20_fd67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4725144"/>
            <a:ext cx="1152128" cy="111500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467544" y="4797152"/>
            <a:ext cx="365221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I don’t care about it. I’ m too 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young to think about this 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</a:rPr>
              <a:t>problem.</a:t>
            </a:r>
            <a:endParaRPr lang="ru-RU" sz="2000" b="1" dirty="0" smtClean="0">
              <a:solidFill>
                <a:schemeClr val="accent5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1760" y="3501008"/>
            <a:ext cx="7109639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/>
              <a:lightRig rig="threePt" dir="t"/>
            </a:scene3d>
          </a:bodyPr>
          <a:lstStyle/>
          <a:p>
            <a:r>
              <a:rPr lang="en-US" sz="3600" b="1" dirty="0">
                <a:ln>
                  <a:solidFill>
                    <a:srgbClr val="FF0000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There are thousands of </a:t>
            </a:r>
            <a:endParaRPr lang="ru-RU" sz="3600" b="1" dirty="0" smtClean="0">
              <a:ln>
                <a:solidFill>
                  <a:srgbClr val="FF0000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sz="3600" b="1" dirty="0" smtClean="0">
                <a:ln>
                  <a:solidFill>
                    <a:srgbClr val="FF0000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endangered</a:t>
            </a:r>
            <a:r>
              <a:rPr lang="en-US" sz="3600" b="1" i="1" dirty="0" smtClean="0">
                <a:ln>
                  <a:solidFill>
                    <a:srgbClr val="FF0000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3600" b="1" dirty="0">
                <a:ln>
                  <a:solidFill>
                    <a:srgbClr val="FF0000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species nowadays.</a:t>
            </a:r>
            <a:endParaRPr lang="ru-RU" sz="3600" b="1" dirty="0">
              <a:ln>
                <a:solidFill>
                  <a:srgbClr val="FF0000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987824" y="4869160"/>
            <a:ext cx="45533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isometricOffAxis2Lef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A lot of animals are </a:t>
            </a:r>
            <a:endParaRPr kumimoji="0" lang="ru-RU" sz="3600" b="1" i="0" u="none" strike="noStrike" cap="none" normalizeH="0" baseline="0" dirty="0" smtClean="0">
              <a:ln>
                <a:solidFill>
                  <a:srgbClr val="FFFF00"/>
                </a:solidFill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solidFill>
                    <a:srgbClr val="FFFF00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in The Red Book.</a:t>
            </a:r>
            <a:endParaRPr kumimoji="0" lang="en-US" sz="3600" b="1" i="0" u="none" strike="noStrike" cap="none" normalizeH="0" baseline="0" dirty="0" smtClean="0">
              <a:ln>
                <a:solidFill>
                  <a:srgbClr val="FFFF00"/>
                </a:solidFill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15" name="Picture 2059" descr="j02626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0767"/>
            <a:ext cx="3275856" cy="4717233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9" name="Рисунок 8" descr="btterfly00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133160">
            <a:off x="7108571" y="4767082"/>
            <a:ext cx="857250" cy="2647950"/>
          </a:xfrm>
          <a:prstGeom prst="rect">
            <a:avLst/>
          </a:prstGeom>
        </p:spPr>
      </p:pic>
      <p:pic>
        <p:nvPicPr>
          <p:cNvPr id="8" name="Рисунок 7" descr="redbru00.web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9" y="-1"/>
            <a:ext cx="2699792" cy="377970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2204864"/>
            <a:ext cx="8674789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Every ten minutes one kind of animal dies out forever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871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056" descr="j01803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348880"/>
            <a:ext cx="3244213" cy="473114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74433" name="Rectangle 1"/>
          <p:cNvSpPr>
            <a:spLocks noChangeArrowheads="1"/>
          </p:cNvSpPr>
          <p:nvPr/>
        </p:nvSpPr>
        <p:spPr bwMode="auto">
          <a:xfrm>
            <a:off x="899592" y="1916832"/>
            <a:ext cx="78518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 must people do to </a:t>
            </a:r>
            <a:endParaRPr kumimoji="0" lang="ru-RU" sz="5400" b="1" i="0" u="none" strike="noStrike" cap="none" normalizeH="0" baseline="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save endangered animals?</a:t>
            </a:r>
            <a:endParaRPr kumimoji="0" lang="en-US" sz="5400" b="1" i="0" u="none" strike="noStrike" cap="none" normalizeH="0" baseline="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057" descr="j01806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4343702" cy="28529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6" descr="MPj040320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3933056"/>
            <a:ext cx="4389130" cy="29249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Рисунок 8" descr="6d92bf740ed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376100" flipH="1">
            <a:off x="6898228" y="921979"/>
            <a:ext cx="1109750" cy="115212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4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4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08920"/>
            <a:ext cx="871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48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54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hunt    </a:t>
            </a:r>
            <a:r>
              <a:rPr lang="ru-RU" sz="54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en-US" sz="54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among    </a:t>
            </a:r>
            <a:r>
              <a:rPr lang="ru-RU" sz="54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en-US" sz="5400" b="1" i="1" dirty="0" smtClean="0">
                <a:ln>
                  <a:solidFill>
                    <a:srgbClr val="7030A0"/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fun</a:t>
            </a:r>
            <a:endParaRPr lang="ru-RU" sz="5400" b="1" dirty="0">
              <a:ln>
                <a:solidFill>
                  <a:srgbClr val="7030A0"/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0" y="3429000"/>
            <a:ext cx="88662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48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54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survive   </a:t>
            </a:r>
            <a:r>
              <a:rPr kumimoji="0" lang="ru-RU" sz="54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54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wild    </a:t>
            </a:r>
            <a:r>
              <a:rPr kumimoji="0" lang="ru-RU" sz="54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      </a:t>
            </a:r>
            <a:r>
              <a:rPr kumimoji="0" lang="en-US" sz="54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hide</a:t>
            </a:r>
            <a:endParaRPr kumimoji="0" lang="en-US" sz="5400" b="1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4365104"/>
            <a:ext cx="89816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Blip>
                <a:blip r:embed="rId2"/>
              </a:buBlip>
            </a:pPr>
            <a:r>
              <a:rPr kumimoji="0" lang="ru-RU" sz="4800" b="1" i="1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en-US" sz="5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kill   </a:t>
            </a:r>
            <a:r>
              <a:rPr lang="ru-RU" sz="5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      </a:t>
            </a:r>
            <a:r>
              <a:rPr lang="en-US" sz="5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sick   </a:t>
            </a:r>
            <a:r>
              <a:rPr lang="ru-RU" sz="5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      </a:t>
            </a:r>
            <a:r>
              <a:rPr lang="en-US" sz="5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extinct</a:t>
            </a:r>
            <a:endParaRPr lang="ru-RU" sz="5400" b="1" dirty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5373216"/>
            <a:ext cx="93663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5400" i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depend  dangerous </a:t>
            </a:r>
            <a:r>
              <a:rPr lang="ru-RU" sz="5400" i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sz="5400" i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sz="5400" i="1" dirty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save</a:t>
            </a:r>
            <a:r>
              <a:rPr lang="ru-RU" sz="5400" b="1" i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   </a:t>
            </a:r>
            <a:endParaRPr lang="ru-RU" sz="5400" b="1" dirty="0">
              <a:ln>
                <a:solidFill>
                  <a:srgbClr val="7030A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1362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43d97_1dcf25a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91947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3c4d803d7d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16632"/>
            <a:ext cx="2730924" cy="3433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512px-Red_Squirrel_-_Lazien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260648"/>
            <a:ext cx="3520105" cy="28119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7337604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996952"/>
            <a:ext cx="3314309" cy="3533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bigkat36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53624">
            <a:off x="2771800" y="2060848"/>
            <a:ext cx="3762020" cy="2999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gray_wolf333x5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4260" y="2492896"/>
            <a:ext cx="2739740" cy="4113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jivotniea-2205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4110175"/>
            <a:ext cx="3456384" cy="2747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effectLst>
                  <a:innerShdw blurRad="63500" dist="50800" dir="18900000">
                    <a:srgbClr val="00B0F0">
                      <a:alpha val="50000"/>
                    </a:srgbClr>
                  </a:innerShdw>
                </a:effectLst>
                <a:tableStyleId>{616DA210-FB5B-4158-B5E0-FEB733F419BA}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 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F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H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 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B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Z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X</a:t>
                      </a: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 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01019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245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21288"/>
            <a:ext cx="8964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Why people have hunted and killed many tigers in India?</a:t>
            </a:r>
            <a:endParaRPr lang="ru-RU" sz="2400" b="1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996952"/>
            <a:ext cx="9036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1.</a:t>
            </a:r>
            <a:r>
              <a:rPr lang="en-US" sz="2400" b="1" dirty="0" smtClean="0"/>
              <a:t> Many animals and birds on the Earth are______________.</a:t>
            </a:r>
            <a:endParaRPr lang="ru-RU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2.</a:t>
            </a:r>
            <a:r>
              <a:rPr lang="en-US" sz="2400" b="1" dirty="0" smtClean="0"/>
              <a:t> _______ tigers and __________elephants are among them.</a:t>
            </a:r>
            <a:endParaRPr lang="ru-RU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3.</a:t>
            </a:r>
            <a:r>
              <a:rPr lang="en-US" sz="2400" b="1" dirty="0" smtClean="0"/>
              <a:t> Tigers and elephants often ______________animals.</a:t>
            </a:r>
            <a:endParaRPr lang="ru-RU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4.</a:t>
            </a:r>
            <a:r>
              <a:rPr lang="en-US" sz="2400" b="1" dirty="0" smtClean="0"/>
              <a:t> Some people kill tigers __________their life.</a:t>
            </a:r>
            <a:endParaRPr lang="ru-RU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5.</a:t>
            </a:r>
            <a:r>
              <a:rPr lang="en-US" sz="2400" b="1" dirty="0" smtClean="0"/>
              <a:t> But some people  often hunted tigers for____ and for their beautiful ____.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(Fun, skin, to save, Indian, African, disappearing, dangerous)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44208" y="2924944"/>
            <a:ext cx="2098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disappearing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356992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Indian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3356992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African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3717032"/>
            <a:ext cx="175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dangerous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4077072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to save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4437112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fun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479715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</a:rPr>
              <a:t>skin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4048" y="260648"/>
            <a:ext cx="39385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Text “Animals in danger” </a:t>
            </a:r>
            <a:endParaRPr lang="ru-RU" sz="24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r>
              <a:rPr lang="en-US" sz="24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p. 118 ex. 17</a:t>
            </a:r>
            <a:endParaRPr lang="ru-RU" sz="24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844824"/>
          <a:ext cx="8640960" cy="1219200"/>
        </p:xfrm>
        <a:graphic>
          <a:graphicData uri="http://schemas.openxmlformats.org/drawingml/2006/table">
            <a:tbl>
              <a:tblPr/>
              <a:tblGrid>
                <a:gridCol w="4274518"/>
                <a:gridCol w="436644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      If you agree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If you disagree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Just so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Certainly not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Sure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I can’t agree  with you there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I quite agree</a:t>
                      </a:r>
                      <a:endParaRPr lang="ru-RU" sz="2000" b="1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3140968"/>
            <a:ext cx="6224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People have lived on our planet for many years.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93" y="3501008"/>
            <a:ext cx="8961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People never depend on their planet, on the sun, on animals and plants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around them.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4149080"/>
            <a:ext cx="842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Many animals and birds on the Earth are disappearing nowadays.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4581128"/>
            <a:ext cx="5944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Nowadays. African parks are full of elephants.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941168"/>
            <a:ext cx="6263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Modern life is comfortable for animals and birds.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5301208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The air is fresh and the water is clean.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733256"/>
            <a:ext cx="8741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You can find the names of disappearing animals and birds in the Red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Book. 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6381328"/>
            <a:ext cx="5327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People must take special care of animals.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emplate">
  <a:themeElements>
    <a:clrScheme name="template 5">
      <a:dk1>
        <a:srgbClr val="4D4D4D"/>
      </a:dk1>
      <a:lt1>
        <a:srgbClr val="FFFFFF"/>
      </a:lt1>
      <a:dk2>
        <a:srgbClr val="4D4D4D"/>
      </a:dk2>
      <a:lt2>
        <a:srgbClr val="003366"/>
      </a:lt2>
      <a:accent1>
        <a:srgbClr val="9999FF"/>
      </a:accent1>
      <a:accent2>
        <a:srgbClr val="0033CC"/>
      </a:accent2>
      <a:accent3>
        <a:srgbClr val="FFFFFF"/>
      </a:accent3>
      <a:accent4>
        <a:srgbClr val="404040"/>
      </a:accent4>
      <a:accent5>
        <a:srgbClr val="CACAFF"/>
      </a:accent5>
      <a:accent6>
        <a:srgbClr val="002DB9"/>
      </a:accent6>
      <a:hlink>
        <a:srgbClr val="CC99FF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0099"/>
        </a:lt2>
        <a:accent1>
          <a:srgbClr val="6666FF"/>
        </a:accent1>
        <a:accent2>
          <a:srgbClr val="CC00FF"/>
        </a:accent2>
        <a:accent3>
          <a:srgbClr val="FFFFFF"/>
        </a:accent3>
        <a:accent4>
          <a:srgbClr val="404040"/>
        </a:accent4>
        <a:accent5>
          <a:srgbClr val="B8B8FF"/>
        </a:accent5>
        <a:accent6>
          <a:srgbClr val="B900E7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66"/>
        </a:lt2>
        <a:accent1>
          <a:srgbClr val="6666FF"/>
        </a:accent1>
        <a:accent2>
          <a:srgbClr val="CC00FF"/>
        </a:accent2>
        <a:accent3>
          <a:srgbClr val="FFFFFF"/>
        </a:accent3>
        <a:accent4>
          <a:srgbClr val="404040"/>
        </a:accent4>
        <a:accent5>
          <a:srgbClr val="B8B8FF"/>
        </a:accent5>
        <a:accent6>
          <a:srgbClr val="B900E7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66"/>
        </a:lt2>
        <a:accent1>
          <a:srgbClr val="9999FF"/>
        </a:accent1>
        <a:accent2>
          <a:srgbClr val="0033CC"/>
        </a:accent2>
        <a:accent3>
          <a:srgbClr val="FFFFFF"/>
        </a:accent3>
        <a:accent4>
          <a:srgbClr val="404040"/>
        </a:accent4>
        <a:accent5>
          <a:srgbClr val="CACAFF"/>
        </a:accent5>
        <a:accent6>
          <a:srgbClr val="002DB9"/>
        </a:accent6>
        <a:hlink>
          <a:srgbClr val="CC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565</TotalTime>
  <Words>739</Words>
  <Application>Microsoft Office PowerPoint</Application>
  <PresentationFormat>Экран (4:3)</PresentationFormat>
  <Paragraphs>228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template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Сенькина ТС</cp:lastModifiedBy>
  <cp:revision>57</cp:revision>
  <dcterms:created xsi:type="dcterms:W3CDTF">2002-12-31T19:08:47Z</dcterms:created>
  <dcterms:modified xsi:type="dcterms:W3CDTF">2013-11-01T13:02:17Z</dcterms:modified>
</cp:coreProperties>
</file>